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handoutMasterIdLst>
    <p:handoutMasterId r:id="rId14"/>
  </p:handoutMasterIdLst>
  <p:sldIdLst>
    <p:sldId id="360" r:id="rId2"/>
    <p:sldId id="427" r:id="rId3"/>
    <p:sldId id="428" r:id="rId4"/>
    <p:sldId id="429" r:id="rId5"/>
    <p:sldId id="430" r:id="rId6"/>
    <p:sldId id="431" r:id="rId7"/>
    <p:sldId id="432" r:id="rId8"/>
    <p:sldId id="434" r:id="rId9"/>
    <p:sldId id="435" r:id="rId10"/>
    <p:sldId id="436" r:id="rId11"/>
    <p:sldId id="426" r:id="rId12"/>
  </p:sldIdLst>
  <p:sldSz cx="9144000" cy="6858000" type="screen4x3"/>
  <p:notesSz cx="9309100" cy="7023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7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 userDrawn="1">
          <p15:clr>
            <a:srgbClr val="A4A3A4"/>
          </p15:clr>
        </p15:guide>
        <p15:guide id="2" pos="34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2" userDrawn="1">
          <p15:clr>
            <a:srgbClr val="A4A3A4"/>
          </p15:clr>
        </p15:guide>
        <p15:guide id="2" pos="29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95A7F3"/>
    <a:srgbClr val="052BCD"/>
    <a:srgbClr val="FF3300"/>
    <a:srgbClr val="008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452" y="108"/>
      </p:cViewPr>
      <p:guideLst>
        <p:guide orient="horz" pos="1056"/>
        <p:guide pos="3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1" d="100"/>
          <a:sy n="111" d="100"/>
        </p:scale>
        <p:origin x="2394" y="90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Special%20Projects%20FHFC\Brandes%20meeting\Aug%2030%20meeting\AHWG%20pres%20tables%20ar082417%20v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Special%20Projects%20FHFC\Brandes%20meeting\Aug%2030%20meeting\AHWG%20pres%20tables%20ar082417%20v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Special%20Projects%20FHFC\Brandes%20meeting\Aug%2030%20meeting\AHWG%20pres%20tables%20ar082417%20v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ay\Downloads\ahna_taic_2017_8_24_13_19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evin\Documents\Shimberg-TaskForce\AHTF_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ufl.edu\dcp\Home\aray\Special%20Projects%20FHFC\Brandes%20meeting\Aug%2030%20meeting\AHWG%20pres%20tables%20ar082417%20v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ray\AppData\Local\Microsoft\Windows\INetCache\Content.Outlook\HPMY6OJP\Florida%20Detailed%20Single-Family%20Affordable%20Fix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51733501210127"/>
          <c:y val="0.12808262352922617"/>
          <c:w val="0.63438288718240488"/>
          <c:h val="0.79728286681662952"/>
        </c:manualLayout>
      </c:layout>
      <c:lineChart>
        <c:grouping val="standard"/>
        <c:varyColors val="0"/>
        <c:ser>
          <c:idx val="0"/>
          <c:order val="0"/>
          <c:tx>
            <c:strRef>
              <c:f>tenure!$A$2</c:f>
              <c:strCache>
                <c:ptCount val="1"/>
                <c:pt idx="0">
                  <c:v>Owners</c:v>
                </c:pt>
              </c:strCache>
            </c:strRef>
          </c:tx>
          <c:spPr>
            <a:ln w="28575" cap="rnd">
              <a:solidFill>
                <a:schemeClr val="accent1">
                  <a:shade val="76000"/>
                </a:schemeClr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1">
                  <a:shade val="76000"/>
                </a:schemeClr>
              </a:solidFill>
              <a:ln w="9525">
                <a:solidFill>
                  <a:schemeClr val="accent1">
                    <a:shade val="76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3424049441296069E-2"/>
                  <c:y val="-5.4344311956050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50-4671-B7C3-02E097EDAFBD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tenure!$B$1:$E$1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tenure!$B$2:$E$2</c:f>
              <c:numCache>
                <c:formatCode>#,##0_);[Red]\(#,##0\)</c:formatCode>
                <c:ptCount val="4"/>
                <c:pt idx="0">
                  <c:v>4441022</c:v>
                </c:pt>
                <c:pt idx="1">
                  <c:v>4901897</c:v>
                </c:pt>
                <c:pt idx="2">
                  <c:v>4801557</c:v>
                </c:pt>
                <c:pt idx="3">
                  <c:v>4763766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50-4671-B7C3-02E097EDAFBD}"/>
            </c:ext>
          </c:extLst>
        </c:ser>
        <c:ser>
          <c:idx val="1"/>
          <c:order val="1"/>
          <c:tx>
            <c:strRef>
              <c:f>tenure!$A$3</c:f>
              <c:strCache>
                <c:ptCount val="1"/>
                <c:pt idx="0">
                  <c:v>Renters</c:v>
                </c:pt>
              </c:strCache>
            </c:strRef>
          </c:tx>
          <c:spPr>
            <a:ln w="28575" cap="rnd">
              <a:solidFill>
                <a:schemeClr val="accent1">
                  <a:tint val="77000"/>
                </a:schemeClr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chemeClr val="accent1">
                  <a:tint val="77000"/>
                </a:schemeClr>
              </a:solidFill>
              <a:ln w="9525">
                <a:solidFill>
                  <a:schemeClr val="accent1">
                    <a:tint val="77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tenure!$B$1:$E$1</c:f>
              <c:numCache>
                <c:formatCode>General</c:formatCod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2015</c:v>
                </c:pt>
              </c:numCache>
            </c:numRef>
          </c:cat>
          <c:val>
            <c:numRef>
              <c:f>tenure!$B$3:$E$3</c:f>
              <c:numCache>
                <c:formatCode>#,##0_);[Red]\(#,##0\)</c:formatCode>
                <c:ptCount val="4"/>
                <c:pt idx="0">
                  <c:v>1897528</c:v>
                </c:pt>
                <c:pt idx="1">
                  <c:v>2144664</c:v>
                </c:pt>
                <c:pt idx="2">
                  <c:v>2233508</c:v>
                </c:pt>
                <c:pt idx="3">
                  <c:v>2699425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50-4671-B7C3-02E097EDAFB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2999696"/>
        <c:axId val="383000112"/>
      </c:lineChart>
      <c:catAx>
        <c:axId val="38299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83000112"/>
        <c:crosses val="autoZero"/>
        <c:auto val="1"/>
        <c:lblAlgn val="ctr"/>
        <c:lblOffset val="100"/>
        <c:noMultiLvlLbl val="0"/>
      </c:catAx>
      <c:valAx>
        <c:axId val="383000112"/>
        <c:scaling>
          <c:orientation val="minMax"/>
          <c:max val="5000000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82999696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065033537474479E-2"/>
          <c:y val="3.6036026740434331E-2"/>
          <c:w val="0.76698434917857494"/>
          <c:h val="0.87883176205594693"/>
        </c:manualLayout>
      </c:layout>
      <c:lineChart>
        <c:grouping val="standard"/>
        <c:varyColors val="0"/>
        <c:ser>
          <c:idx val="0"/>
          <c:order val="0"/>
          <c:tx>
            <c:strRef>
              <c:f>'own rate FT'!$A$2</c:f>
              <c:strCache>
                <c:ptCount val="1"/>
                <c:pt idx="0">
                  <c:v>Families w/Children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9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'own rate FT'!$B$1:$D$1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'own rate FT'!$B$2:$D$2</c:f>
              <c:numCache>
                <c:formatCode>0%</c:formatCode>
                <c:ptCount val="3"/>
                <c:pt idx="0">
                  <c:v>0.65869385497847344</c:v>
                </c:pt>
                <c:pt idx="1">
                  <c:v>0.61490973972393315</c:v>
                </c:pt>
                <c:pt idx="2">
                  <c:v>0.54599190795296493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1A-48FD-898B-D9568C9A44B7}"/>
            </c:ext>
          </c:extLst>
        </c:ser>
        <c:ser>
          <c:idx val="1"/>
          <c:order val="1"/>
          <c:tx>
            <c:strRef>
              <c:f>'own rate FT'!$A$3</c:f>
              <c:strCache>
                <c:ptCount val="1"/>
                <c:pt idx="0">
                  <c:v>Under 35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diamond"/>
            <c:size val="9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'own rate FT'!$B$1:$D$1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'own rate FT'!$B$3:$D$3</c:f>
              <c:numCache>
                <c:formatCode>0%</c:formatCode>
                <c:ptCount val="3"/>
                <c:pt idx="0">
                  <c:v>0.37870348146283495</c:v>
                </c:pt>
                <c:pt idx="1">
                  <c:v>0.33277898020243174</c:v>
                </c:pt>
                <c:pt idx="2">
                  <c:v>0.28097440795123491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1A-48FD-898B-D9568C9A44B7}"/>
            </c:ext>
          </c:extLst>
        </c:ser>
        <c:ser>
          <c:idx val="2"/>
          <c:order val="2"/>
          <c:tx>
            <c:strRef>
              <c:f>'own rate FT'!$A$4</c:f>
              <c:strCache>
                <c:ptCount val="1"/>
                <c:pt idx="0">
                  <c:v>35-64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'own rate FT'!$B$1:$D$1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'own rate FT'!$B$4:$D$4</c:f>
              <c:numCache>
                <c:formatCode>0%</c:formatCode>
                <c:ptCount val="3"/>
                <c:pt idx="0">
                  <c:v>0.73794819046102467</c:v>
                </c:pt>
                <c:pt idx="1">
                  <c:v>0.70540342021094338</c:v>
                </c:pt>
                <c:pt idx="2">
                  <c:v>0.63818975752348783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1A-48FD-898B-D9568C9A44B7}"/>
            </c:ext>
          </c:extLst>
        </c:ser>
        <c:ser>
          <c:idx val="3"/>
          <c:order val="3"/>
          <c:tx>
            <c:strRef>
              <c:f>'own rate FT'!$A$5</c:f>
              <c:strCache>
                <c:ptCount val="1"/>
                <c:pt idx="0">
                  <c:v>65 and older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'own rate FT'!$B$1:$D$1</c:f>
              <c:numCache>
                <c:formatCode>General</c:formatCode>
                <c:ptCount val="3"/>
                <c:pt idx="0">
                  <c:v>2005</c:v>
                </c:pt>
                <c:pt idx="1">
                  <c:v>2010</c:v>
                </c:pt>
                <c:pt idx="2">
                  <c:v>2015</c:v>
                </c:pt>
              </c:numCache>
            </c:numRef>
          </c:cat>
          <c:val>
            <c:numRef>
              <c:f>'own rate FT'!$B$5:$D$5</c:f>
              <c:numCache>
                <c:formatCode>0%</c:formatCode>
                <c:ptCount val="3"/>
                <c:pt idx="0">
                  <c:v>0.84438533313314723</c:v>
                </c:pt>
                <c:pt idx="1">
                  <c:v>0.83940825820711684</c:v>
                </c:pt>
                <c:pt idx="2">
                  <c:v>0.81989157571306448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41A-48FD-898B-D9568C9A44B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0261616"/>
        <c:axId val="370260368"/>
      </c:lineChart>
      <c:catAx>
        <c:axId val="37026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260368"/>
        <c:crosses val="autoZero"/>
        <c:auto val="1"/>
        <c:lblAlgn val="ctr"/>
        <c:lblOffset val="100"/>
        <c:noMultiLvlLbl val="0"/>
      </c:catAx>
      <c:valAx>
        <c:axId val="370260368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2616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Sheet1!$J$18</c:f>
              <c:strCache>
                <c:ptCount val="1"/>
                <c:pt idx="0">
                  <c:v>1 or 2 People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Sheet1!$I$19:$I$21</c:f>
              <c:strCache>
                <c:ptCount val="3"/>
                <c:pt idx="0">
                  <c:v>All Households</c:v>
                </c:pt>
                <c:pt idx="1">
                  <c:v>Owners</c:v>
                </c:pt>
                <c:pt idx="2">
                  <c:v>Renters</c:v>
                </c:pt>
              </c:strCache>
            </c:strRef>
          </c:cat>
          <c:val>
            <c:numRef>
              <c:f>Sheet1!$J$19:$J$21</c:f>
              <c:numCache>
                <c:formatCode>0%</c:formatCode>
                <c:ptCount val="3"/>
                <c:pt idx="0">
                  <c:v>0.66</c:v>
                </c:pt>
                <c:pt idx="1">
                  <c:v>0.68</c:v>
                </c:pt>
                <c:pt idx="2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88-41C2-820C-D97205FCEECA}"/>
            </c:ext>
          </c:extLst>
        </c:ser>
        <c:ser>
          <c:idx val="1"/>
          <c:order val="1"/>
          <c:tx>
            <c:strRef>
              <c:f>Sheet1!$K$18</c:f>
              <c:strCache>
                <c:ptCount val="1"/>
                <c:pt idx="0">
                  <c:v>3 or 4 People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Sheet1!$I$19:$I$21</c:f>
              <c:strCache>
                <c:ptCount val="3"/>
                <c:pt idx="0">
                  <c:v>All Households</c:v>
                </c:pt>
                <c:pt idx="1">
                  <c:v>Owners</c:v>
                </c:pt>
                <c:pt idx="2">
                  <c:v>Renters</c:v>
                </c:pt>
              </c:strCache>
            </c:strRef>
          </c:cat>
          <c:val>
            <c:numRef>
              <c:f>Sheet1!$K$19:$K$21</c:f>
              <c:numCache>
                <c:formatCode>0%</c:formatCode>
                <c:ptCount val="3"/>
                <c:pt idx="0">
                  <c:v>0.26</c:v>
                </c:pt>
                <c:pt idx="1">
                  <c:v>0.25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88-41C2-820C-D97205FCEECA}"/>
            </c:ext>
          </c:extLst>
        </c:ser>
        <c:ser>
          <c:idx val="2"/>
          <c:order val="2"/>
          <c:tx>
            <c:strRef>
              <c:f>Sheet1!$L$18</c:f>
              <c:strCache>
                <c:ptCount val="1"/>
                <c:pt idx="0">
                  <c:v>5 or More People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Sheet1!$I$19:$I$21</c:f>
              <c:strCache>
                <c:ptCount val="3"/>
                <c:pt idx="0">
                  <c:v>All Households</c:v>
                </c:pt>
                <c:pt idx="1">
                  <c:v>Owners</c:v>
                </c:pt>
                <c:pt idx="2">
                  <c:v>Renters</c:v>
                </c:pt>
              </c:strCache>
            </c:strRef>
          </c:cat>
          <c:val>
            <c:numRef>
              <c:f>Sheet1!$L$19:$L$21</c:f>
              <c:numCache>
                <c:formatCode>0%</c:formatCode>
                <c:ptCount val="3"/>
                <c:pt idx="0">
                  <c:v>0.08</c:v>
                </c:pt>
                <c:pt idx="1">
                  <c:v>7.0000000000000007E-2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88-41C2-820C-D97205FCEE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56136048"/>
        <c:axId val="456142288"/>
      </c:barChart>
      <c:catAx>
        <c:axId val="45613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142288"/>
        <c:crosses val="autoZero"/>
        <c:auto val="1"/>
        <c:lblAlgn val="ctr"/>
        <c:lblOffset val="100"/>
        <c:noMultiLvlLbl val="0"/>
      </c:catAx>
      <c:valAx>
        <c:axId val="4561422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1360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Sheet1!$B$15</c:f>
              <c:strCache>
                <c:ptCount val="1"/>
                <c:pt idx="0">
                  <c:v>Owner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3ED-4A4E-8E4E-6FB1AD6398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Sheet1!$A$16:$A$21</c:f>
              <c:numCache>
                <c:formatCode>General</c:formatCode>
                <c:ptCount val="6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</c:numCache>
            </c:numRef>
          </c:cat>
          <c:val>
            <c:numRef>
              <c:f>Sheet1!$B$16:$B$21</c:f>
              <c:numCache>
                <c:formatCode>_(* #,##0_);_(* \(#,##0\);_(* "-"??_);_(@_)</c:formatCode>
                <c:ptCount val="6"/>
                <c:pt idx="0">
                  <c:v>1947193</c:v>
                </c:pt>
                <c:pt idx="1">
                  <c:v>2279100</c:v>
                </c:pt>
                <c:pt idx="2">
                  <c:v>2670368</c:v>
                </c:pt>
                <c:pt idx="3">
                  <c:v>3057003</c:v>
                </c:pt>
                <c:pt idx="4">
                  <c:v>3302209</c:v>
                </c:pt>
                <c:pt idx="5">
                  <c:v>3458520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D-4A4E-8E4E-6FB1AD639837}"/>
            </c:ext>
          </c:extLst>
        </c:ser>
        <c:ser>
          <c:idx val="2"/>
          <c:order val="1"/>
          <c:tx>
            <c:strRef>
              <c:f>Sheet1!$C$15</c:f>
              <c:strCache>
                <c:ptCount val="1"/>
                <c:pt idx="0">
                  <c:v>Renter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Sheet1!$A$16:$A$21</c:f>
              <c:numCache>
                <c:formatCode>General</c:formatCode>
                <c:ptCount val="6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</c:numCache>
            </c:numRef>
          </c:cat>
          <c:val>
            <c:numRef>
              <c:f>Sheet1!$C$16:$C$21</c:f>
              <c:numCache>
                <c:formatCode>_(* #,##0_);_(* \(#,##0\);_(* "-"??_);_(@_)</c:formatCode>
                <c:ptCount val="6"/>
                <c:pt idx="0">
                  <c:v>396461</c:v>
                </c:pt>
                <c:pt idx="1">
                  <c:v>464034</c:v>
                </c:pt>
                <c:pt idx="2">
                  <c:v>543923</c:v>
                </c:pt>
                <c:pt idx="3">
                  <c:v>625145</c:v>
                </c:pt>
                <c:pt idx="4">
                  <c:v>680786</c:v>
                </c:pt>
                <c:pt idx="5">
                  <c:v>719082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D-4A4E-8E4E-6FB1AD639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388942656"/>
        <c:axId val="388944896"/>
      </c:barChart>
      <c:lineChart>
        <c:grouping val="standard"/>
        <c:varyColors val="0"/>
        <c:ser>
          <c:idx val="0"/>
          <c:order val="2"/>
          <c:tx>
            <c:strRef>
              <c:f>Sheet1!$D$15</c:f>
              <c:strCache>
                <c:ptCount val="1"/>
              </c:strCache>
            </c:strRef>
          </c:tx>
          <c:spPr>
            <a:ln w="28575" cap="rnd">
              <a:solidFill>
                <a:schemeClr val="accent1">
                  <a:shade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shade val="65000"/>
                </a:schemeClr>
              </a:solidFill>
              <a:ln w="9525">
                <a:solidFill>
                  <a:schemeClr val="accent1">
                    <a:shade val="6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Sheet1!$D$16:$D$21</c:f>
              <c:numCache>
                <c:formatCode>0%</c:formatCode>
                <c:ptCount val="6"/>
                <c:pt idx="0">
                  <c:v>0.296006131161695</c:v>
                </c:pt>
                <c:pt idx="1">
                  <c:v>0.31717184867930337</c:v>
                </c:pt>
                <c:pt idx="2">
                  <c:v>0.34544992606385772</c:v>
                </c:pt>
                <c:pt idx="3">
                  <c:v>0.37238826702502964</c:v>
                </c:pt>
                <c:pt idx="4">
                  <c:v>0.38288154920048501</c:v>
                </c:pt>
                <c:pt idx="5">
                  <c:v>0.38454185913234012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3ED-4A4E-8E4E-6FB1AD639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8944336"/>
        <c:axId val="388943216"/>
      </c:lineChart>
      <c:catAx>
        <c:axId val="38894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88944896"/>
        <c:crosses val="autoZero"/>
        <c:auto val="1"/>
        <c:lblAlgn val="ctr"/>
        <c:lblOffset val="100"/>
        <c:noMultiLvlLbl val="0"/>
      </c:catAx>
      <c:valAx>
        <c:axId val="388944896"/>
        <c:scaling>
          <c:orientation val="minMax"/>
          <c:max val="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>
                    <a:latin typeface="Calibri" panose="020F0502020204030204" pitchFamily="34" charset="0"/>
                    <a:cs typeface="Calibri" panose="020F0502020204030204" pitchFamily="34" charset="0"/>
                  </a:rPr>
                  <a:t>Households Age 65+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88942656"/>
        <c:crosses val="autoZero"/>
        <c:crossBetween val="between"/>
        <c:majorUnit val="1000000"/>
      </c:valAx>
      <c:valAx>
        <c:axId val="388943216"/>
        <c:scaling>
          <c:orientation val="minMax"/>
          <c:max val="0.4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r>
                  <a:rPr lang="en-US">
                    <a:latin typeface="Calibri" panose="020F0502020204030204" pitchFamily="34" charset="0"/>
                    <a:cs typeface="Calibri" panose="020F0502020204030204" pitchFamily="34" charset="0"/>
                  </a:rPr>
                  <a:t>% of ALL Households with Head 65+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388944336"/>
        <c:crosses val="max"/>
        <c:crossBetween val="between"/>
      </c:valAx>
      <c:catAx>
        <c:axId val="388944336"/>
        <c:scaling>
          <c:orientation val="minMax"/>
        </c:scaling>
        <c:delete val="1"/>
        <c:axPos val="b"/>
        <c:majorTickMark val="out"/>
        <c:minorTickMark val="none"/>
        <c:tickLblPos val="nextTo"/>
        <c:crossAx val="388943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289217974286079"/>
          <c:y val="0.92923661065301844"/>
          <c:w val="0.19831747678766301"/>
          <c:h val="5.2202596172676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37037037037035E-2"/>
          <c:y val="3.1538578369959068E-2"/>
          <c:w val="0.92129629629629617"/>
          <c:h val="0.8842886596128573"/>
        </c:manualLayout>
      </c:layout>
      <c:ofPieChart>
        <c:ofPieType val="bar"/>
        <c:varyColors val="1"/>
        <c:ser>
          <c:idx val="0"/>
          <c:order val="0"/>
          <c:tx>
            <c:strRef>
              <c:f>'3b owner by structure type'!$A$2</c:f>
              <c:strCache>
                <c:ptCount val="1"/>
                <c:pt idx="0">
                  <c:v>Owner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9B-4169-81BB-9F85C9B4E7A3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9B-4169-81BB-9F85C9B4E7A3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9B-4169-81BB-9F85C9B4E7A3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9B-4169-81BB-9F85C9B4E7A3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9B-4169-81BB-9F85C9B4E7A3}"/>
              </c:ext>
            </c:extLst>
          </c:dPt>
          <c:dPt>
            <c:idx val="5"/>
            <c:bubble3D val="0"/>
            <c:spPr>
              <a:solidFill>
                <a:schemeClr val="accent1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9B-4169-81BB-9F85C9B4E7A3}"/>
              </c:ext>
            </c:extLst>
          </c:dPt>
          <c:dLbls>
            <c:dLbl>
              <c:idx val="0"/>
              <c:layout>
                <c:manualLayout>
                  <c:x val="0.16666666666666669"/>
                  <c:y val="-0.1331335233429800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9B-4169-81BB-9F85C9B4E7A3}"/>
                </c:ext>
              </c:extLst>
            </c:dLbl>
            <c:dLbl>
              <c:idx val="1"/>
              <c:layout>
                <c:manualLayout>
                  <c:x val="-1.8437469621852824E-2"/>
                  <c:y val="-7.09521239971011E-1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9B-4169-81BB-9F85C9B4E7A3}"/>
                </c:ext>
              </c:extLst>
            </c:dLbl>
            <c:dLbl>
              <c:idx val="2"/>
              <c:layout>
                <c:manualLayout>
                  <c:x val="-0.14660487751531071"/>
                  <c:y val="3.09612844983674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768518518518515"/>
                      <c:h val="0.121445760339667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E9B-4169-81BB-9F85C9B4E7A3}"/>
                </c:ext>
              </c:extLst>
            </c:dLbl>
            <c:dLbl>
              <c:idx val="3"/>
              <c:layout>
                <c:manualLayout>
                  <c:x val="-0.11728395061728407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9B-4169-81BB-9F85C9B4E7A3}"/>
                </c:ext>
              </c:extLst>
            </c:dLbl>
            <c:dLbl>
              <c:idx val="4"/>
              <c:layout>
                <c:manualLayout>
                  <c:x val="1.354784201722745E-2"/>
                  <c:y val="-9.24092409240924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9B-4169-81BB-9F85C9B4E7A3}"/>
                </c:ext>
              </c:extLst>
            </c:dLbl>
            <c:dLbl>
              <c:idx val="5"/>
              <c:layout>
                <c:manualLayout>
                  <c:x val="-0.10387193189425339"/>
                  <c:y val="-8.0673802189433615E-17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chemeClr val="tx1"/>
                        </a:solidFill>
                      </a:rPr>
                      <a:t>Multifamily</a:t>
                    </a:r>
                  </a:p>
                  <a:p>
                    <a:fld id="{D3CEF101-6081-4BEA-8F45-2A83D8045E41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 baseline="0">
                      <a:solidFill>
                        <a:schemeClr val="tx1"/>
                      </a:solidFill>
                    </a:endParaRPr>
                  </a:p>
                  <a:p>
                    <a:fld id="{36D000EE-A21E-42BA-88CC-71CC60ECB4FB}" type="PERCENTAGE">
                      <a:rPr lang="en-US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E9B-4169-81BB-9F85C9B4E7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'3b owner by structure type'!$B$1:$F$1</c:f>
              <c:strCache>
                <c:ptCount val="5"/>
                <c:pt idx="0">
                  <c:v>Single-Family</c:v>
                </c:pt>
                <c:pt idx="1">
                  <c:v>2-4 Units</c:v>
                </c:pt>
                <c:pt idx="2">
                  <c:v>5-49 Units</c:v>
                </c:pt>
                <c:pt idx="3">
                  <c:v>50+ Units</c:v>
                </c:pt>
                <c:pt idx="4">
                  <c:v>Mobile Home/Other</c:v>
                </c:pt>
              </c:strCache>
            </c:strRef>
          </c:cat>
          <c:val>
            <c:numRef>
              <c:f>'3b owner by structure type'!$B$2:$F$2</c:f>
              <c:numCache>
                <c:formatCode>_(* #,##0_);_(* \(#,##0\);_(* "-"??_);_(@_)</c:formatCode>
                <c:ptCount val="5"/>
                <c:pt idx="0">
                  <c:v>3789923</c:v>
                </c:pt>
                <c:pt idx="1">
                  <c:v>99457</c:v>
                </c:pt>
                <c:pt idx="2">
                  <c:v>266143</c:v>
                </c:pt>
                <c:pt idx="3">
                  <c:v>158307</c:v>
                </c:pt>
                <c:pt idx="4">
                  <c:v>449936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E9B-4169-81BB-9F85C9B4E7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cust"/>
        <c:custSplit>
          <c:secondPiePt val="2"/>
          <c:secondPiePt val="3"/>
        </c:custSplit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691588785046728E-2"/>
          <c:y val="9.2163772874438193E-2"/>
          <c:w val="0.88484558589054874"/>
          <c:h val="0.85132612175620004"/>
        </c:manualLayout>
      </c:layout>
      <c:ofPieChart>
        <c:ofPieType val="bar"/>
        <c:varyColors val="1"/>
        <c:ser>
          <c:idx val="0"/>
          <c:order val="0"/>
          <c:tx>
            <c:strRef>
              <c:f>'3a renter by structure type'!$A$2</c:f>
              <c:strCache>
                <c:ptCount val="1"/>
                <c:pt idx="0">
                  <c:v>Renter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82-4B43-9FD3-01EEB3C3026E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82-4B43-9FD3-01EEB3C3026E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82-4B43-9FD3-01EEB3C3026E}"/>
              </c:ext>
            </c:extLst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82-4B43-9FD3-01EEB3C3026E}"/>
              </c:ext>
            </c:extLst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382-4B43-9FD3-01EEB3C3026E}"/>
              </c:ext>
            </c:extLst>
          </c:dPt>
          <c:dPt>
            <c:idx val="5"/>
            <c:bubble3D val="0"/>
            <c:spPr>
              <a:solidFill>
                <a:schemeClr val="accent1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382-4B43-9FD3-01EEB3C3026E}"/>
              </c:ext>
            </c:extLst>
          </c:dPt>
          <c:dLbls>
            <c:dLbl>
              <c:idx val="0"/>
              <c:layout>
                <c:manualLayout>
                  <c:x val="0.13395638629283488"/>
                  <c:y val="-0.190331379301760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82-4B43-9FD3-01EEB3C3026E}"/>
                </c:ext>
              </c:extLst>
            </c:dLbl>
            <c:dLbl>
              <c:idx val="1"/>
              <c:layout>
                <c:manualLayout>
                  <c:x val="7.9439252336448565E-2"/>
                  <c:y val="0.200009246045918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82-4B43-9FD3-01EEB3C3026E}"/>
                </c:ext>
              </c:extLst>
            </c:dLbl>
            <c:dLbl>
              <c:idx val="2"/>
              <c:layout>
                <c:manualLayout>
                  <c:x val="-0.13119030379823227"/>
                  <c:y val="3.225955581385719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9272030651341"/>
                      <c:h val="0.120973334301966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382-4B43-9FD3-01EEB3C3026E}"/>
                </c:ext>
              </c:extLst>
            </c:dLbl>
            <c:dLbl>
              <c:idx val="3"/>
              <c:layout>
                <c:manualLayout>
                  <c:x val="-0.12927467040757834"/>
                  <c:y val="-6.451911162771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574712643678161"/>
                      <c:h val="0.120973334301966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382-4B43-9FD3-01EEB3C3026E}"/>
                </c:ext>
              </c:extLst>
            </c:dLbl>
            <c:dLbl>
              <c:idx val="4"/>
              <c:layout>
                <c:manualLayout>
                  <c:x val="-9.813084112149532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82-4B43-9FD3-01EEB3C3026E}"/>
                </c:ext>
              </c:extLst>
            </c:dLbl>
            <c:dLbl>
              <c:idx val="5"/>
              <c:layout>
                <c:manualLayout>
                  <c:x val="-0.16025641025641033"/>
                  <c:y val="-7.1099947828383908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>
                        <a:solidFill>
                          <a:schemeClr val="tx1"/>
                        </a:solidFill>
                      </a:rPr>
                      <a:t>Multifamily</a:t>
                    </a:r>
                  </a:p>
                  <a:p>
                    <a:pPr>
                      <a:defRPr sz="1000" b="1">
                        <a:solidFill>
                          <a:schemeClr val="tx1"/>
                        </a:solidFill>
                      </a:defRPr>
                    </a:pPr>
                    <a:fld id="{F07D62A8-60AD-45F5-8BA3-5CA93A01D8F6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 sz="10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000" b="1">
                        <a:solidFill>
                          <a:schemeClr val="tx1"/>
                        </a:solidFill>
                      </a:defRPr>
                    </a:pPr>
                    <a:fld id="{24FBC8F9-3DE2-4283-B7F6-52ACBA82B4F8}" type="PERCENTAGE">
                      <a:rPr lang="en-US">
                        <a:solidFill>
                          <a:schemeClr val="tx1"/>
                        </a:solidFill>
                      </a:rPr>
                      <a:pPr>
                        <a:defRPr sz="1000" b="1">
                          <a:solidFill>
                            <a:schemeClr val="tx1"/>
                          </a:solidFill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382-4B43-9FD3-01EEB3C302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'3a renter by structure type'!$B$1:$F$1</c:f>
              <c:strCache>
                <c:ptCount val="5"/>
                <c:pt idx="0">
                  <c:v>Single-Family</c:v>
                </c:pt>
                <c:pt idx="1">
                  <c:v>2-4 Units</c:v>
                </c:pt>
                <c:pt idx="2">
                  <c:v>5-49 Units</c:v>
                </c:pt>
                <c:pt idx="3">
                  <c:v>50+ Units</c:v>
                </c:pt>
                <c:pt idx="4">
                  <c:v>Mobile Home/Other</c:v>
                </c:pt>
              </c:strCache>
            </c:strRef>
          </c:cat>
          <c:val>
            <c:numRef>
              <c:f>'3a renter by structure type'!$B$2:$F$2</c:f>
              <c:numCache>
                <c:formatCode>#,##0</c:formatCode>
                <c:ptCount val="5"/>
                <c:pt idx="0">
                  <c:v>996002</c:v>
                </c:pt>
                <c:pt idx="1">
                  <c:v>355492</c:v>
                </c:pt>
                <c:pt idx="2">
                  <c:v>895788</c:v>
                </c:pt>
                <c:pt idx="3">
                  <c:v>289921</c:v>
                </c:pt>
                <c:pt idx="4">
                  <c:v>162222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382-4B43-9FD3-01EEB3C302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plitType val="cust"/>
        <c:custSplit>
          <c:secondPiePt val="2"/>
          <c:secondPiePt val="3"/>
        </c:custSplit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'2.a SF by Decade'!$B$1</c:f>
              <c:strCache>
                <c:ptCount val="1"/>
                <c:pt idx="0">
                  <c:v>Single-Family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'2.a SF by Decade'!$A$2:$A$8</c:f>
              <c:strCache>
                <c:ptCount val="7"/>
                <c:pt idx="0">
                  <c:v>Prior to 1960</c:v>
                </c:pt>
                <c:pt idx="1">
                  <c:v>1960-1969</c:v>
                </c:pt>
                <c:pt idx="2">
                  <c:v>1970-1979</c:v>
                </c:pt>
                <c:pt idx="3">
                  <c:v>1980-1989</c:v>
                </c:pt>
                <c:pt idx="4">
                  <c:v>1990-1999</c:v>
                </c:pt>
                <c:pt idx="5">
                  <c:v>2000-2009</c:v>
                </c:pt>
                <c:pt idx="6">
                  <c:v>2010-2015</c:v>
                </c:pt>
              </c:strCache>
            </c:strRef>
          </c:cat>
          <c:val>
            <c:numRef>
              <c:f>'2.a SF by Decade'!$B$2:$B$8</c:f>
              <c:numCache>
                <c:formatCode>_(* #,##0_);_(* \(#,##0\);_(* "-"??_);_(@_)</c:formatCode>
                <c:ptCount val="7"/>
                <c:pt idx="0">
                  <c:v>725235</c:v>
                </c:pt>
                <c:pt idx="1">
                  <c:v>464072</c:v>
                </c:pt>
                <c:pt idx="2">
                  <c:v>692471</c:v>
                </c:pt>
                <c:pt idx="3">
                  <c:v>864170</c:v>
                </c:pt>
                <c:pt idx="4">
                  <c:v>858390</c:v>
                </c:pt>
                <c:pt idx="5">
                  <c:v>1017411</c:v>
                </c:pt>
                <c:pt idx="6">
                  <c:v>164176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69-406E-9EBA-25FDE4FC0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overlap val="-27"/>
        <c:axId val="548569736"/>
        <c:axId val="548571048"/>
      </c:barChart>
      <c:catAx>
        <c:axId val="54856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48571048"/>
        <c:crosses val="autoZero"/>
        <c:auto val="1"/>
        <c:lblAlgn val="ctr"/>
        <c:lblOffset val="100"/>
        <c:noMultiLvlLbl val="0"/>
      </c:catAx>
      <c:valAx>
        <c:axId val="54857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48569736"/>
        <c:crosses val="autoZero"/>
        <c:crossBetween val="between"/>
        <c:majorUnit val="100000"/>
        <c:minorUnit val="2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27CA3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1E4-485D-9F36-4D695592DA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'2.b Multiunit by Decade'!$A$49:$B$63</c:f>
              <c:multiLvlStrCache>
                <c:ptCount val="15"/>
                <c:lvl>
                  <c:pt idx="0">
                    <c:v>Prior to 1960</c:v>
                  </c:pt>
                  <c:pt idx="1">
                    <c:v>1960-1969</c:v>
                  </c:pt>
                  <c:pt idx="2">
                    <c:v>1970-1979</c:v>
                  </c:pt>
                  <c:pt idx="3">
                    <c:v>1980-1989</c:v>
                  </c:pt>
                  <c:pt idx="4">
                    <c:v>1990-1999</c:v>
                  </c:pt>
                  <c:pt idx="5">
                    <c:v>2000-2009</c:v>
                  </c:pt>
                  <c:pt idx="6">
                    <c:v>2010-2015</c:v>
                  </c:pt>
                  <c:pt idx="8">
                    <c:v>Prior to 1960</c:v>
                  </c:pt>
                  <c:pt idx="9">
                    <c:v>1960-1969</c:v>
                  </c:pt>
                  <c:pt idx="10">
                    <c:v>1970-1979</c:v>
                  </c:pt>
                  <c:pt idx="11">
                    <c:v>1980-1989</c:v>
                  </c:pt>
                  <c:pt idx="12">
                    <c:v>1990-1999</c:v>
                  </c:pt>
                  <c:pt idx="13">
                    <c:v>2000-2009</c:v>
                  </c:pt>
                  <c:pt idx="14">
                    <c:v>2010-2015</c:v>
                  </c:pt>
                </c:lvl>
                <c:lvl>
                  <c:pt idx="0">
                    <c:v>2-4 Units</c:v>
                  </c:pt>
                  <c:pt idx="8">
                    <c:v>5+ Units</c:v>
                  </c:pt>
                </c:lvl>
              </c:multiLvlStrCache>
            </c:multiLvlStrRef>
          </c:cat>
          <c:val>
            <c:numRef>
              <c:f>'2.b Multiunit by Decade'!$C$49:$C$63</c:f>
              <c:numCache>
                <c:formatCode>_(* #,##0_);_(* \(#,##0\);_(* "-"??_);_(@_)</c:formatCode>
                <c:ptCount val="15"/>
                <c:pt idx="0">
                  <c:v>53879</c:v>
                </c:pt>
                <c:pt idx="1">
                  <c:v>47632</c:v>
                </c:pt>
                <c:pt idx="2">
                  <c:v>107099</c:v>
                </c:pt>
                <c:pt idx="3">
                  <c:v>120184</c:v>
                </c:pt>
                <c:pt idx="4">
                  <c:v>62480</c:v>
                </c:pt>
                <c:pt idx="5">
                  <c:v>52897</c:v>
                </c:pt>
                <c:pt idx="6">
                  <c:v>10778</c:v>
                </c:pt>
                <c:pt idx="8">
                  <c:v>95342</c:v>
                </c:pt>
                <c:pt idx="9">
                  <c:v>145893</c:v>
                </c:pt>
                <c:pt idx="10">
                  <c:v>366289</c:v>
                </c:pt>
                <c:pt idx="11">
                  <c:v>369958</c:v>
                </c:pt>
                <c:pt idx="12">
                  <c:v>278198</c:v>
                </c:pt>
                <c:pt idx="13">
                  <c:v>288063</c:v>
                </c:pt>
                <c:pt idx="14">
                  <c:v>66416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E4-485D-9F36-4D695592DA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"/>
        <c:overlap val="-27"/>
        <c:axId val="456129808"/>
        <c:axId val="456140208"/>
      </c:barChart>
      <c:catAx>
        <c:axId val="45612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140208"/>
        <c:crosses val="autoZero"/>
        <c:auto val="1"/>
        <c:lblAlgn val="ctr"/>
        <c:lblOffset val="100"/>
        <c:noMultiLvlLbl val="0"/>
      </c:catAx>
      <c:valAx>
        <c:axId val="45614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129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'[Florida Detailed Single-Family Affordable Fixed.xlsx]sales'!$E$1</c:f>
              <c:strCache>
                <c:ptCount val="1"/>
                <c:pt idx="0">
                  <c:v>Owner (&lt;=$200,000)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'[Florida Detailed Single-Family Affordable Fixed.xlsx]sales'!$D$2:$D$18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 (partial)</c:v>
                </c:pt>
              </c:strCache>
            </c:strRef>
          </c:cat>
          <c:val>
            <c:numRef>
              <c:f>'[Florida Detailed Single-Family Affordable Fixed.xlsx]sales'!$E$2:$E$18</c:f>
              <c:numCache>
                <c:formatCode>#,##0</c:formatCode>
                <c:ptCount val="17"/>
                <c:pt idx="0">
                  <c:v>149168</c:v>
                </c:pt>
                <c:pt idx="1">
                  <c:v>169949</c:v>
                </c:pt>
                <c:pt idx="2">
                  <c:v>172789</c:v>
                </c:pt>
                <c:pt idx="3">
                  <c:v>177022</c:v>
                </c:pt>
                <c:pt idx="4">
                  <c:v>160778</c:v>
                </c:pt>
                <c:pt idx="5">
                  <c:v>121366</c:v>
                </c:pt>
                <c:pt idx="6">
                  <c:v>73976</c:v>
                </c:pt>
                <c:pt idx="7">
                  <c:v>56718</c:v>
                </c:pt>
                <c:pt idx="8">
                  <c:v>60837</c:v>
                </c:pt>
                <c:pt idx="9">
                  <c:v>65374</c:v>
                </c:pt>
                <c:pt idx="10">
                  <c:v>62664</c:v>
                </c:pt>
                <c:pt idx="11">
                  <c:v>56320</c:v>
                </c:pt>
                <c:pt idx="12">
                  <c:v>59356</c:v>
                </c:pt>
                <c:pt idx="13">
                  <c:v>60156</c:v>
                </c:pt>
                <c:pt idx="14">
                  <c:v>60576</c:v>
                </c:pt>
                <c:pt idx="15">
                  <c:v>69273</c:v>
                </c:pt>
                <c:pt idx="16">
                  <c:v>28620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03-4F86-8E45-23971D9A6B51}"/>
            </c:ext>
          </c:extLst>
        </c:ser>
        <c:ser>
          <c:idx val="1"/>
          <c:order val="1"/>
          <c:tx>
            <c:strRef>
              <c:f>'[Florida Detailed Single-Family Affordable Fixed.xlsx]sales'!$F$1</c:f>
              <c:strCache>
                <c:ptCount val="1"/>
                <c:pt idx="0">
                  <c:v>Investor/2nd Home (&lt;=$200,000)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'[Florida Detailed Single-Family Affordable Fixed.xlsx]sales'!$D$2:$D$18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 (partial)</c:v>
                </c:pt>
              </c:strCache>
            </c:strRef>
          </c:cat>
          <c:val>
            <c:numRef>
              <c:f>'[Florida Detailed Single-Family Affordable Fixed.xlsx]sales'!$F$2:$F$18</c:f>
              <c:numCache>
                <c:formatCode>#,##0</c:formatCode>
                <c:ptCount val="17"/>
                <c:pt idx="0">
                  <c:v>67877</c:v>
                </c:pt>
                <c:pt idx="1">
                  <c:v>80165</c:v>
                </c:pt>
                <c:pt idx="2">
                  <c:v>95572</c:v>
                </c:pt>
                <c:pt idx="3">
                  <c:v>110660</c:v>
                </c:pt>
                <c:pt idx="4">
                  <c:v>134969</c:v>
                </c:pt>
                <c:pt idx="5">
                  <c:v>140059</c:v>
                </c:pt>
                <c:pt idx="6">
                  <c:v>82782</c:v>
                </c:pt>
                <c:pt idx="7">
                  <c:v>41033</c:v>
                </c:pt>
                <c:pt idx="8">
                  <c:v>44223</c:v>
                </c:pt>
                <c:pt idx="9">
                  <c:v>46155</c:v>
                </c:pt>
                <c:pt idx="10">
                  <c:v>52712</c:v>
                </c:pt>
                <c:pt idx="11">
                  <c:v>58304</c:v>
                </c:pt>
                <c:pt idx="12">
                  <c:v>66297</c:v>
                </c:pt>
                <c:pt idx="13">
                  <c:v>71924</c:v>
                </c:pt>
                <c:pt idx="14">
                  <c:v>62409</c:v>
                </c:pt>
                <c:pt idx="15">
                  <c:v>61723</c:v>
                </c:pt>
                <c:pt idx="16">
                  <c:v>56044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03-4F86-8E45-23971D9A6B51}"/>
            </c:ext>
          </c:extLst>
        </c:ser>
        <c:ser>
          <c:idx val="2"/>
          <c:order val="2"/>
          <c:tx>
            <c:strRef>
              <c:f>'[Florida Detailed Single-Family Affordable Fixed.xlsx]sales'!$G$1</c:f>
              <c:strCache>
                <c:ptCount val="1"/>
                <c:pt idx="0">
                  <c:v>Owner (&gt;$200,000)</c:v>
                </c:pt>
              </c:strCache>
            </c:strRef>
          </c:tx>
          <c:spPr>
            <a:noFill/>
            <a:ln>
              <a:solidFill>
                <a:srgbClr val="0070C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'[Florida Detailed Single-Family Affordable Fixed.xlsx]sales'!$D$2:$D$18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 (partial)</c:v>
                </c:pt>
              </c:strCache>
            </c:strRef>
          </c:cat>
          <c:val>
            <c:numRef>
              <c:f>'[Florida Detailed Single-Family Affordable Fixed.xlsx]sales'!$G$2:$G$18</c:f>
              <c:numCache>
                <c:formatCode>#,##0</c:formatCode>
                <c:ptCount val="17"/>
                <c:pt idx="0">
                  <c:v>11512</c:v>
                </c:pt>
                <c:pt idx="1">
                  <c:v>17696</c:v>
                </c:pt>
                <c:pt idx="2">
                  <c:v>27031</c:v>
                </c:pt>
                <c:pt idx="3">
                  <c:v>39363</c:v>
                </c:pt>
                <c:pt idx="4">
                  <c:v>61765</c:v>
                </c:pt>
                <c:pt idx="5">
                  <c:v>93375</c:v>
                </c:pt>
                <c:pt idx="6">
                  <c:v>86821</c:v>
                </c:pt>
                <c:pt idx="7">
                  <c:v>56815</c:v>
                </c:pt>
                <c:pt idx="8">
                  <c:v>38849</c:v>
                </c:pt>
                <c:pt idx="9">
                  <c:v>28585</c:v>
                </c:pt>
                <c:pt idx="10">
                  <c:v>28867</c:v>
                </c:pt>
                <c:pt idx="11">
                  <c:v>29058</c:v>
                </c:pt>
                <c:pt idx="12">
                  <c:v>40081</c:v>
                </c:pt>
                <c:pt idx="13">
                  <c:v>58137</c:v>
                </c:pt>
                <c:pt idx="14">
                  <c:v>69724</c:v>
                </c:pt>
                <c:pt idx="15">
                  <c:v>89735</c:v>
                </c:pt>
                <c:pt idx="16">
                  <c:v>47868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03-4F86-8E45-23971D9A6B51}"/>
            </c:ext>
          </c:extLst>
        </c:ser>
        <c:ser>
          <c:idx val="3"/>
          <c:order val="3"/>
          <c:tx>
            <c:strRef>
              <c:f>'[Florida Detailed Single-Family Affordable Fixed.xlsx]sales'!$H$1</c:f>
              <c:strCache>
                <c:ptCount val="1"/>
                <c:pt idx="0">
                  <c:v>Investor/2nd Home (&gt;$200,000)</c:v>
                </c:pt>
              </c:strCache>
            </c:strRef>
          </c:tx>
          <c:spPr>
            <a:noFill/>
            <a:ln>
              <a:solidFill>
                <a:srgbClr val="C0000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'[Florida Detailed Single-Family Affordable Fixed.xlsx]sales'!$D$2:$D$18</c:f>
              <c:strCach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 (partial)</c:v>
                </c:pt>
              </c:strCache>
            </c:strRef>
          </c:cat>
          <c:val>
            <c:numRef>
              <c:f>'[Florida Detailed Single-Family Affordable Fixed.xlsx]sales'!$H$2:$H$18</c:f>
              <c:numCache>
                <c:formatCode>#,##0</c:formatCode>
                <c:ptCount val="17"/>
                <c:pt idx="0">
                  <c:v>9267</c:v>
                </c:pt>
                <c:pt idx="1">
                  <c:v>12986</c:v>
                </c:pt>
                <c:pt idx="2">
                  <c:v>18061</c:v>
                </c:pt>
                <c:pt idx="3">
                  <c:v>26108</c:v>
                </c:pt>
                <c:pt idx="4">
                  <c:v>46001</c:v>
                </c:pt>
                <c:pt idx="5">
                  <c:v>90217</c:v>
                </c:pt>
                <c:pt idx="6">
                  <c:v>94127</c:v>
                </c:pt>
                <c:pt idx="7">
                  <c:v>46950</c:v>
                </c:pt>
                <c:pt idx="8">
                  <c:v>26680</c:v>
                </c:pt>
                <c:pt idx="9">
                  <c:v>17717</c:v>
                </c:pt>
                <c:pt idx="10">
                  <c:v>19626</c:v>
                </c:pt>
                <c:pt idx="11">
                  <c:v>22719</c:v>
                </c:pt>
                <c:pt idx="12">
                  <c:v>28262</c:v>
                </c:pt>
                <c:pt idx="13">
                  <c:v>42682</c:v>
                </c:pt>
                <c:pt idx="14">
                  <c:v>48051</c:v>
                </c:pt>
                <c:pt idx="15">
                  <c:v>55901</c:v>
                </c:pt>
                <c:pt idx="16">
                  <c:v>46728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03-4F86-8E45-23971D9A6B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48984384"/>
        <c:axId val="474835072"/>
        <c:extLst/>
      </c:barChart>
      <c:catAx>
        <c:axId val="648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474835072"/>
        <c:crosses val="autoZero"/>
        <c:auto val="1"/>
        <c:lblAlgn val="ctr"/>
        <c:lblOffset val="100"/>
        <c:noMultiLvlLbl val="0"/>
      </c:catAx>
      <c:valAx>
        <c:axId val="474835072"/>
        <c:scaling>
          <c:orientation val="minMax"/>
          <c:max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pPr>
            <a:endParaRPr lang="en-US"/>
          </a:p>
        </c:txPr>
        <c:crossAx val="64898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0.74325</cdr:x>
      <cdr:y>0.14583</cdr:y>
    </cdr:from>
    <cdr:to>
      <cdr:x>0.94194</cdr:x>
      <cdr:y>0.21803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018721" y="619316"/>
          <a:ext cx="1074313" cy="306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Owners</a:t>
          </a:r>
        </a:p>
      </cdr:txBody>
    </cdr:sp>
  </cdr:relSizeAnchor>
  <cdr:relSizeAnchor xmlns:cdr="http://schemas.openxmlformats.org/drawingml/2006/chartDrawing">
    <cdr:from>
      <cdr:x>0.73223</cdr:x>
      <cdr:y>0.55851</cdr:y>
    </cdr:from>
    <cdr:to>
      <cdr:x>0.93093</cdr:x>
      <cdr:y>0.6307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959178" y="2371916"/>
          <a:ext cx="1074367" cy="306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Renters</a:t>
          </a:r>
        </a:p>
      </cdr:txBody>
    </cdr:sp>
  </cdr:relSizeAnchor>
  <cdr:relSizeAnchor xmlns:cdr="http://schemas.openxmlformats.org/drawingml/2006/chartDrawing">
    <cdr:from>
      <cdr:x>0.0143</cdr:x>
      <cdr:y>0.0197</cdr:y>
    </cdr:from>
    <cdr:to>
      <cdr:x>0.20521</cdr:x>
      <cdr:y>0.07524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7301" y="83662"/>
          <a:ext cx="1032246" cy="2358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% Owners</a:t>
          </a:r>
        </a:p>
      </cdr:txBody>
    </cdr:sp>
  </cdr:relSizeAnchor>
  <cdr:relSizeAnchor xmlns:cdr="http://schemas.openxmlformats.org/drawingml/2006/chartDrawing">
    <cdr:from>
      <cdr:x>0.19302</cdr:x>
      <cdr:y>0.02205</cdr:y>
    </cdr:from>
    <cdr:to>
      <cdr:x>0.26928</cdr:x>
      <cdr:y>0.07524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043636" y="93642"/>
          <a:ext cx="412336" cy="2258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70%</a:t>
          </a:r>
        </a:p>
      </cdr:txBody>
    </cdr:sp>
  </cdr:relSizeAnchor>
  <cdr:relSizeAnchor xmlns:cdr="http://schemas.openxmlformats.org/drawingml/2006/chartDrawing">
    <cdr:from>
      <cdr:x>0.36162</cdr:x>
      <cdr:y>0.02205</cdr:y>
    </cdr:from>
    <cdr:to>
      <cdr:x>0.43789</cdr:x>
      <cdr:y>0.09318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955253" y="93642"/>
          <a:ext cx="412390" cy="30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70%</a:t>
          </a:r>
        </a:p>
      </cdr:txBody>
    </cdr:sp>
  </cdr:relSizeAnchor>
  <cdr:relSizeAnchor xmlns:cdr="http://schemas.openxmlformats.org/drawingml/2006/chartDrawing">
    <cdr:from>
      <cdr:x>0.51505</cdr:x>
      <cdr:y>0.02284</cdr:y>
    </cdr:from>
    <cdr:to>
      <cdr:x>0.59132</cdr:x>
      <cdr:y>0.09318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784845" y="97016"/>
          <a:ext cx="412391" cy="2987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68%</a:t>
          </a:r>
        </a:p>
      </cdr:txBody>
    </cdr:sp>
  </cdr:relSizeAnchor>
  <cdr:relSizeAnchor xmlns:cdr="http://schemas.openxmlformats.org/drawingml/2006/chartDrawing">
    <cdr:from>
      <cdr:x>0.67692</cdr:x>
      <cdr:y>0.01971</cdr:y>
    </cdr:from>
    <cdr:to>
      <cdr:x>0.75318</cdr:x>
      <cdr:y>0.0919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660073" y="83704"/>
          <a:ext cx="412336" cy="3065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latin typeface="Calibri" panose="020F0502020204030204" pitchFamily="34" charset="0"/>
              <a:cs typeface="Calibri" panose="020F0502020204030204" pitchFamily="34" charset="0"/>
            </a:rPr>
            <a:t>64%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0.71704</cdr:x>
      <cdr:y>0.50369</cdr:y>
    </cdr:from>
    <cdr:to>
      <cdr:x>0.93185</cdr:x>
      <cdr:y>0.57248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10099" y="1952627"/>
          <a:ext cx="13811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Families w/Children</a:t>
          </a:r>
        </a:p>
      </cdr:txBody>
    </cdr:sp>
  </cdr:relSizeAnchor>
  <cdr:relSizeAnchor xmlns:cdr="http://schemas.openxmlformats.org/drawingml/2006/chartDrawing">
    <cdr:from>
      <cdr:x>0.72049</cdr:x>
      <cdr:y>0.19001</cdr:y>
    </cdr:from>
    <cdr:to>
      <cdr:x>0.93531</cdr:x>
      <cdr:y>0.2588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32325" y="736600"/>
          <a:ext cx="13811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65</a:t>
          </a:r>
          <a:r>
            <a:rPr lang="en-US" sz="1100" baseline="0" dirty="0"/>
            <a:t> and older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0.71309</cdr:x>
      <cdr:y>0.40131</cdr:y>
    </cdr:from>
    <cdr:to>
      <cdr:x>0.9279</cdr:x>
      <cdr:y>0.47011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584700" y="1555750"/>
          <a:ext cx="13811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35-64</a:t>
          </a:r>
        </a:p>
      </cdr:txBody>
    </cdr:sp>
  </cdr:relSizeAnchor>
  <cdr:relSizeAnchor xmlns:cdr="http://schemas.openxmlformats.org/drawingml/2006/chartDrawing">
    <cdr:from>
      <cdr:x>0.71457</cdr:x>
      <cdr:y>0.79197</cdr:y>
    </cdr:from>
    <cdr:to>
      <cdr:x>0.92938</cdr:x>
      <cdr:y>0.86077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94225" y="3070225"/>
          <a:ext cx="1381125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Under 35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8D5EDD5-59B2-434E-B7F8-7FEF82F28674}" type="datetimeFigureOut">
              <a:rPr lang="en-US"/>
              <a:pPr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506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506"/>
            <a:ext cx="4033943" cy="351395"/>
          </a:xfrm>
          <a:prstGeom prst="rect">
            <a:avLst/>
          </a:prstGeom>
        </p:spPr>
        <p:txBody>
          <a:bodyPr vert="horz" wrap="square" lIns="93674" tIns="46837" rIns="93674" bIns="468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6AFC949-85A8-426A-9C92-E76312C9E5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8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3003" y="0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3DB2646-320B-4456-99BC-0C4C3E282126}" type="datetimeFigureOut">
              <a:rPr lang="en-US"/>
              <a:pPr/>
              <a:t>8/31/2017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8775" y="527050"/>
            <a:ext cx="3511550" cy="263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910" y="3336454"/>
            <a:ext cx="7447280" cy="316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70506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3003" y="6670506"/>
            <a:ext cx="4033943" cy="35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67CD11-8522-4BCE-AE71-8132318B6B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26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 dirty="0">
              <a:latin typeface="Rockwell" panose="02060603020205020403" pitchFamily="18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6732C-2962-4591-85D7-14B77BA00DF2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95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19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8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17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77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79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27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CD11-8522-4BCE-AE71-8132318B6B6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4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895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895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latin typeface="Gill Sans MT" pitchFamily="34" charset="0"/>
              <a:ea typeface="ＭＳ Ｐゴシック" pitchFamily="-72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Rockwell" panose="02060603020205020403" pitchFamily="18" charset="0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2296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2296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81000" y="1447800"/>
            <a:ext cx="8077200" cy="4953000"/>
          </a:xfrm>
        </p:spPr>
        <p:txBody>
          <a:bodyPr/>
          <a:lstStyle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797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304800" y="127423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 dirty="0">
              <a:latin typeface="Rockwell" panose="02060603020205020403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5344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14800" y="1447800"/>
            <a:ext cx="4724400" cy="4953000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488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821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174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Bookman Old Style" panose="02050604050505020204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ＭＳ Ｐゴシック" pitchFamily="-72" charset="-128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400" kern="1200">
          <a:solidFill>
            <a:schemeClr val="bg2">
              <a:lumMod val="25000"/>
            </a:schemeClr>
          </a:solidFill>
          <a:latin typeface="Rockwell" panose="02060603020205020403" pitchFamily="18" charset="0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0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18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16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400" kern="1200">
          <a:solidFill>
            <a:schemeClr val="bg2">
              <a:lumMod val="50000"/>
            </a:schemeClr>
          </a:solidFill>
          <a:latin typeface="Rockwell" panose="02060603020205020403" pitchFamily="18" charset="0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dentity.ufl.edu/signatureSystem/UF_Signature.eps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lhousingdata.shimberg.ufl.edu/" TargetMode="External"/><Relationship Id="rId2" Type="http://schemas.openxmlformats.org/officeDocument/2006/relationships/hyperlink" Target="http://www.shimberg.ufl.edu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shimberg.ufl.edu/publications/Full_RMS_final_2016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F Signatur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35496" y="466725"/>
            <a:ext cx="1857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067175"/>
            <a:ext cx="60198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Overview of Housing in Florida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29200"/>
            <a:ext cx="7010400" cy="9144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Anne Ray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Affordable Housing Workgroup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tx1"/>
                </a:solidFill>
                <a:latin typeface="Bookman Old Style" pitchFamily="18" charset="0"/>
                <a:ea typeface="ＭＳ Ｐゴシック" pitchFamily="-72" charset="-128"/>
              </a:rPr>
              <a:t>August 30, 2017</a:t>
            </a:r>
          </a:p>
        </p:txBody>
      </p:sp>
      <p:pic>
        <p:nvPicPr>
          <p:cNvPr id="6" name="Picture 4" descr="shimberg_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57200"/>
            <a:ext cx="23336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9462" y="457200"/>
            <a:ext cx="8686800" cy="533400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/>
              <a:t>Sales under $200K </a:t>
            </a:r>
            <a:r>
              <a:rPr lang="en-US" sz="2400" dirty="0">
                <a:latin typeface="Bookman Old Style" pitchFamily="18" charset="0"/>
              </a:rPr>
              <a:t>to </a:t>
            </a:r>
            <a:r>
              <a:rPr lang="en-US" sz="2400">
                <a:latin typeface="Bookman Old Style" pitchFamily="18" charset="0"/>
              </a:rPr>
              <a:t>owners are still </a:t>
            </a:r>
            <a:r>
              <a:rPr lang="en-US" sz="2400" dirty="0">
                <a:latin typeface="Bookman Old Style" pitchFamily="18" charset="0"/>
              </a:rPr>
              <a:t>down post-boom.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2673" y="1219200"/>
            <a:ext cx="8001000" cy="282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12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US" sz="1200" b="1" dirty="0">
                <a:latin typeface="Cambria"/>
                <a:ea typeface="MS Gothic"/>
                <a:cs typeface="Times New Roman"/>
              </a:rPr>
              <a:t>Single Family Home Sales by Price (2016 $) and Owner Status, Florida, 2000-2016 (partial)</a:t>
            </a:r>
            <a:endParaRPr lang="en-US" sz="1200" b="1" dirty="0">
              <a:effectLst/>
              <a:latin typeface="Cambria"/>
              <a:ea typeface="MS Gothic"/>
              <a:cs typeface="Times New Roman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8885" y="6177815"/>
            <a:ext cx="812171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Sales price breakpoint is $200,000 in 2016 dollars. Owner status is determined by homestead status of property in year following sale. Arms length, single family sales only.</a:t>
            </a:r>
          </a:p>
          <a:p>
            <a:r>
              <a:rPr lang="en-US" sz="1000" dirty="0">
                <a:latin typeface="Rockwell" panose="02060603020205020403" pitchFamily="18" charset="0"/>
              </a:rPr>
              <a:t>Source: Florida Department of Revenue, Sales Data File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601242"/>
              </p:ext>
            </p:extLst>
          </p:nvPr>
        </p:nvGraphicFramePr>
        <p:xfrm>
          <a:off x="488885" y="1501714"/>
          <a:ext cx="8121715" cy="4676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3085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and Contact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Shimberg Center for Housing Studies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hlinkClick r:id="rId2"/>
              </a:rPr>
              <a:t>http://www.shimberg.ufl.edu</a:t>
            </a:r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Florida Housing Data Clearinghouse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hlinkClick r:id="rId3"/>
              </a:rPr>
              <a:t>http://flhousingdata.shimberg.ufl.edu</a:t>
            </a:r>
            <a:br>
              <a:rPr lang="en-US" sz="1800" dirty="0">
                <a:solidFill>
                  <a:schemeClr val="tx1"/>
                </a:solidFill>
              </a:rPr>
            </a:b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2016 Rental Market Study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  <a:hlinkClick r:id="rId4"/>
              </a:rPr>
              <a:t>http://www.shimberg.ufl.edu/publications/Full_RMS_final_2016.pdf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Anne Ray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352-273-1195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aray@ufl.edu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128551"/>
            <a:ext cx="2281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HOUSING STOCK OVERVIEW</a:t>
            </a:r>
          </a:p>
        </p:txBody>
      </p:sp>
    </p:spTree>
    <p:extLst>
      <p:ext uri="{BB962C8B-B14F-4D97-AF65-F5344CB8AC3E}">
        <p14:creationId xmlns:p14="http://schemas.microsoft.com/office/powerpoint/2010/main" val="180692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7086600" cy="609600"/>
          </a:xfrm>
        </p:spPr>
        <p:txBody>
          <a:bodyPr/>
          <a:lstStyle/>
          <a:p>
            <a:r>
              <a:rPr lang="en-US" dirty="0"/>
              <a:t>Most Florida households own their homes, but renting is on the rise.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2000 Census and 2005/2010/2015 American Community Survey 1-Year Public Use Microdata Sample (PUMS).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 Placeholder 7"/>
          <p:cNvSpPr txBox="1">
            <a:spLocks/>
          </p:cNvSpPr>
          <p:nvPr/>
        </p:nvSpPr>
        <p:spPr>
          <a:xfrm>
            <a:off x="5334000" y="1447800"/>
            <a:ext cx="3733800" cy="4419600"/>
          </a:xfrm>
          <a:prstGeom prst="rect">
            <a:avLst/>
          </a:prstGeom>
        </p:spPr>
        <p:txBody>
          <a:bodyPr/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400" kern="1200">
                <a:solidFill>
                  <a:schemeClr val="bg2">
                    <a:lumMod val="2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1pPr>
            <a:lvl2pPr marL="547688" indent="-27305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2pPr>
            <a:lvl3pPr marL="822325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18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3pPr>
            <a:lvl4pPr marL="1096963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4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9FB8CD"/>
              </a:buClr>
              <a:defRPr/>
            </a:pPr>
            <a:r>
              <a:rPr lang="en-US" sz="1800" dirty="0">
                <a:solidFill>
                  <a:prstClr val="black"/>
                </a:solidFill>
              </a:rPr>
              <a:t>Owner households peaked in 2005, then fell in following years. </a:t>
            </a:r>
          </a:p>
          <a:p>
            <a:pPr lvl="2">
              <a:buClr>
                <a:srgbClr val="9FB8CD"/>
              </a:buClr>
              <a:defRPr/>
            </a:pPr>
            <a:r>
              <a:rPr lang="en-US" sz="1600" dirty="0">
                <a:solidFill>
                  <a:prstClr val="black"/>
                </a:solidFill>
              </a:rPr>
              <a:t>Net change, 2000-2015: +7%</a:t>
            </a:r>
          </a:p>
          <a:p>
            <a:pPr lvl="1">
              <a:buClr>
                <a:srgbClr val="9FB8CD"/>
              </a:buClr>
              <a:defRPr/>
            </a:pPr>
            <a:r>
              <a:rPr lang="en-US" sz="1800" dirty="0">
                <a:solidFill>
                  <a:prstClr val="black"/>
                </a:solidFill>
              </a:rPr>
              <a:t>Renters grew steadily. </a:t>
            </a:r>
          </a:p>
          <a:p>
            <a:pPr lvl="2">
              <a:buClr>
                <a:srgbClr val="9FB8CD"/>
              </a:buClr>
              <a:defRPr/>
            </a:pPr>
            <a:r>
              <a:rPr lang="en-US" sz="1600" dirty="0">
                <a:solidFill>
                  <a:prstClr val="black"/>
                </a:solidFill>
              </a:rPr>
              <a:t>Net change, 2000-2015: +42%.</a:t>
            </a:r>
          </a:p>
          <a:p>
            <a:pPr lvl="1">
              <a:buClr>
                <a:srgbClr val="9FB8CD"/>
              </a:buClr>
              <a:defRPr/>
            </a:pPr>
            <a:r>
              <a:rPr lang="en-US" sz="1800" dirty="0">
                <a:solidFill>
                  <a:prstClr val="black"/>
                </a:solidFill>
              </a:rPr>
              <a:t>Homeownership rate fell from 70% in 2000 to 64% in 2015.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847" y="1407129"/>
            <a:ext cx="5864353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Households by Owner/Renter Status, Florida, 2000-2015</a:t>
            </a:r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084921"/>
              </p:ext>
            </p:extLst>
          </p:nvPr>
        </p:nvGraphicFramePr>
        <p:xfrm>
          <a:off x="310896" y="1793982"/>
          <a:ext cx="5406978" cy="424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781800" y="128551"/>
            <a:ext cx="2059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HOUSEHOLDS OVERVIEW</a:t>
            </a:r>
          </a:p>
        </p:txBody>
      </p:sp>
    </p:spTree>
    <p:extLst>
      <p:ext uri="{BB962C8B-B14F-4D97-AF65-F5344CB8AC3E}">
        <p14:creationId xmlns:p14="http://schemas.microsoft.com/office/powerpoint/2010/main" val="19103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homeownership rate fell more for younger households and families with children.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2005/2010/2015 American Community Survey 1-Year Public Use Microdata Sample (PUMS).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 Placeholder 7"/>
          <p:cNvSpPr txBox="1">
            <a:spLocks/>
          </p:cNvSpPr>
          <p:nvPr/>
        </p:nvSpPr>
        <p:spPr>
          <a:xfrm>
            <a:off x="5385816" y="1432560"/>
            <a:ext cx="3505200" cy="4419600"/>
          </a:xfrm>
          <a:prstGeom prst="rect">
            <a:avLst/>
          </a:prstGeom>
        </p:spPr>
        <p:txBody>
          <a:bodyPr/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400" kern="1200">
                <a:solidFill>
                  <a:schemeClr val="bg2">
                    <a:lumMod val="2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1pPr>
            <a:lvl2pPr marL="547688" indent="-27305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2pPr>
            <a:lvl3pPr marL="822325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18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3pPr>
            <a:lvl4pPr marL="1096963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4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9FB8CD"/>
              </a:buClr>
            </a:pPr>
            <a:r>
              <a:rPr lang="en-US" sz="1800" dirty="0">
                <a:solidFill>
                  <a:prstClr val="black"/>
                </a:solidFill>
              </a:rPr>
              <a:t>Homeownership rates for the youngest households started low and dropped lower.</a:t>
            </a:r>
          </a:p>
          <a:p>
            <a:pPr lvl="1">
              <a:buClr>
                <a:srgbClr val="9FB8CD"/>
              </a:buClr>
            </a:pPr>
            <a:r>
              <a:rPr lang="en-US" sz="1800" dirty="0">
                <a:solidFill>
                  <a:prstClr val="black"/>
                </a:solidFill>
              </a:rPr>
              <a:t>Ownership also fell among families with children and 35-64 year olds.</a:t>
            </a:r>
          </a:p>
          <a:p>
            <a:pPr lvl="1">
              <a:buClr>
                <a:srgbClr val="9FB8CD"/>
              </a:buClr>
            </a:pPr>
            <a:r>
              <a:rPr lang="en-US" sz="1800" dirty="0">
                <a:solidFill>
                  <a:prstClr val="black"/>
                </a:solidFill>
              </a:rPr>
              <a:t>Older households continued to have high ownership rates.</a:t>
            </a:r>
          </a:p>
          <a:p>
            <a:pPr lvl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847" y="1407129"/>
            <a:ext cx="510235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Homeownership Rate by Householder Age and Family Status, Florida, 2005-2015</a:t>
            </a:r>
          </a:p>
        </p:txBody>
      </p:sp>
      <p:graphicFrame>
        <p:nvGraphicFramePr>
          <p:cNvPr id="29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884960"/>
              </p:ext>
            </p:extLst>
          </p:nvPr>
        </p:nvGraphicFramePr>
        <p:xfrm>
          <a:off x="329219" y="1892958"/>
          <a:ext cx="5461982" cy="4172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81800" y="128551"/>
            <a:ext cx="2059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HOUSEHOLDS OVERVIEW</a:t>
            </a:r>
          </a:p>
        </p:txBody>
      </p:sp>
    </p:spTree>
    <p:extLst>
      <p:ext uri="{BB962C8B-B14F-4D97-AF65-F5344CB8AC3E}">
        <p14:creationId xmlns:p14="http://schemas.microsoft.com/office/powerpoint/2010/main" val="326150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Most owner and renter households are small (1-2 people).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847" y="1407129"/>
            <a:ext cx="5102353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Household Size by Owner/Renter Status, Florida, 2015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387499"/>
              </p:ext>
            </p:extLst>
          </p:nvPr>
        </p:nvGraphicFramePr>
        <p:xfrm>
          <a:off x="374938" y="1877314"/>
          <a:ext cx="6864062" cy="399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81800" y="128551"/>
            <a:ext cx="2059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HOUSEHOLDS OVERVIEW</a:t>
            </a:r>
          </a:p>
        </p:txBody>
      </p:sp>
    </p:spTree>
    <p:extLst>
      <p:ext uri="{BB962C8B-B14F-4D97-AF65-F5344CB8AC3E}">
        <p14:creationId xmlns:p14="http://schemas.microsoft.com/office/powerpoint/2010/main" val="239973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Florida is projected to add over 1.8 million households headed by someone age 65 or older by 2040.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Shimberg Center for Housing Studies, Affordable Housing Needs Assessment (AHNA)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 Placeholder 7"/>
          <p:cNvSpPr txBox="1">
            <a:spLocks/>
          </p:cNvSpPr>
          <p:nvPr/>
        </p:nvSpPr>
        <p:spPr>
          <a:xfrm>
            <a:off x="6248400" y="1473231"/>
            <a:ext cx="2913888" cy="4419600"/>
          </a:xfrm>
          <a:prstGeom prst="rect">
            <a:avLst/>
          </a:prstGeom>
        </p:spPr>
        <p:txBody>
          <a:bodyPr/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400" kern="1200">
                <a:solidFill>
                  <a:schemeClr val="bg2">
                    <a:lumMod val="2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1pPr>
            <a:lvl2pPr marL="547688" indent="-27305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2pPr>
            <a:lvl3pPr marL="822325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18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3pPr>
            <a:lvl4pPr marL="1096963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4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-228600">
              <a:buClr>
                <a:srgbClr val="9FB8CD"/>
              </a:buClr>
            </a:pPr>
            <a:r>
              <a:rPr lang="en-US" sz="1800" dirty="0">
                <a:solidFill>
                  <a:prstClr val="black"/>
                </a:solidFill>
              </a:rPr>
              <a:t>30% of Florida’s households are headed by someone age 65 or older, compared to 25% nationwide.</a:t>
            </a:r>
          </a:p>
          <a:p>
            <a:pPr marL="228600" lvl="1" indent="-228600">
              <a:buClr>
                <a:srgbClr val="9FB8CD"/>
              </a:buClr>
            </a:pPr>
            <a:r>
              <a:rPr lang="en-US" sz="1800" dirty="0">
                <a:solidFill>
                  <a:prstClr val="black"/>
                </a:solidFill>
              </a:rPr>
              <a:t>Florida’s rate is projected to increase to 38% by 2035.</a:t>
            </a:r>
          </a:p>
          <a:p>
            <a:pPr marL="228600" lvl="1" indent="-228600">
              <a:buClr>
                <a:srgbClr val="9FB8CD"/>
              </a:buClr>
            </a:pPr>
            <a:endParaRPr lang="en-US" sz="1800" dirty="0">
              <a:solidFill>
                <a:prstClr val="black"/>
              </a:solidFill>
            </a:endParaRPr>
          </a:p>
          <a:p>
            <a:pPr marL="228600" lvl="1" indent="-2286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847" y="1407129"/>
            <a:ext cx="510235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Households with Head of Household 65 Years and Older by Owner/Renter Status, Florida, 2015 – 2040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949635"/>
              </p:ext>
            </p:extLst>
          </p:nvPr>
        </p:nvGraphicFramePr>
        <p:xfrm>
          <a:off x="228600" y="2094992"/>
          <a:ext cx="6019799" cy="4105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81800" y="128551"/>
            <a:ext cx="2059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HOUSEHOLDS OVERVIEW</a:t>
            </a:r>
          </a:p>
        </p:txBody>
      </p:sp>
    </p:spTree>
    <p:extLst>
      <p:ext uri="{BB962C8B-B14F-4D97-AF65-F5344CB8AC3E}">
        <p14:creationId xmlns:p14="http://schemas.microsoft.com/office/powerpoint/2010/main" val="3658446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Most homeowners live in single-family homes.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847" y="1407129"/>
            <a:ext cx="5407153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Type for Occupied Units, Owners, Florida, 2015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28551"/>
            <a:ext cx="2281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HOUSING STOCK OVERVIEW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E01C92B3-7B5C-48B8-9118-3AD6F48A20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6524429"/>
              </p:ext>
            </p:extLst>
          </p:nvPr>
        </p:nvGraphicFramePr>
        <p:xfrm>
          <a:off x="0" y="1928488"/>
          <a:ext cx="8229600" cy="4101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</a:p>
        </p:txBody>
      </p:sp>
    </p:spTree>
    <p:extLst>
      <p:ext uri="{BB962C8B-B14F-4D97-AF65-F5344CB8AC3E}">
        <p14:creationId xmlns:p14="http://schemas.microsoft.com/office/powerpoint/2010/main" val="340084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458200" cy="609600"/>
          </a:xfrm>
        </p:spPr>
        <p:txBody>
          <a:bodyPr/>
          <a:lstStyle/>
          <a:p>
            <a:r>
              <a:rPr lang="en-US" sz="2000" dirty="0"/>
              <a:t>While nearly half of renters live in multifamily (5+ unit) structures, over 1/3 live in single family homes.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408176"/>
            <a:ext cx="5407153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Type for Occupied Units, Renters, Florida, 2015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28551"/>
            <a:ext cx="2281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HOUSING STOCK OVERVIEW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C24A0E5-02E5-4C43-A292-F18F4FB480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3944734"/>
              </p:ext>
            </p:extLst>
          </p:nvPr>
        </p:nvGraphicFramePr>
        <p:xfrm>
          <a:off x="152400" y="1930582"/>
          <a:ext cx="6629400" cy="3936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7"/>
          <p:cNvSpPr txBox="1">
            <a:spLocks/>
          </p:cNvSpPr>
          <p:nvPr/>
        </p:nvSpPr>
        <p:spPr>
          <a:xfrm>
            <a:off x="6149178" y="1521672"/>
            <a:ext cx="2913888" cy="4419600"/>
          </a:xfrm>
          <a:prstGeom prst="rect">
            <a:avLst/>
          </a:prstGeom>
        </p:spPr>
        <p:txBody>
          <a:bodyPr/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400" kern="1200">
                <a:solidFill>
                  <a:schemeClr val="bg2">
                    <a:lumMod val="25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1pPr>
            <a:lvl2pPr marL="547688" indent="-27305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2pPr>
            <a:lvl3pPr marL="822325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18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3pPr>
            <a:lvl4pPr marL="1096963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4pPr>
            <a:lvl5pPr marL="1371600" indent="-228600" algn="l" rtl="0" fontAlgn="base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400" kern="1200">
                <a:solidFill>
                  <a:schemeClr val="bg2">
                    <a:lumMod val="50000"/>
                  </a:schemeClr>
                </a:solidFill>
                <a:latin typeface="Rockwell" panose="02060603020205020403" pitchFamily="18" charset="0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-228600">
              <a:buClr>
                <a:srgbClr val="9FB8CD"/>
              </a:buClr>
            </a:pPr>
            <a:r>
              <a:rPr lang="en-US" sz="1800" dirty="0">
                <a:solidFill>
                  <a:prstClr val="black"/>
                </a:solidFill>
              </a:rPr>
              <a:t>The share of renters in single family homes rose from 30% in 2005 to 37% in 2015.</a:t>
            </a:r>
          </a:p>
          <a:p>
            <a:pPr marL="228600" lvl="1" indent="-228600">
              <a:buClr>
                <a:srgbClr val="9FB8CD"/>
              </a:buClr>
            </a:pPr>
            <a:endParaRPr lang="en-US" sz="1800" dirty="0">
              <a:solidFill>
                <a:prstClr val="black"/>
              </a:solidFill>
            </a:endParaRPr>
          </a:p>
          <a:p>
            <a:pPr marL="228600" lvl="1" indent="-228600"/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52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458200" cy="609600"/>
          </a:xfrm>
        </p:spPr>
        <p:txBody>
          <a:bodyPr/>
          <a:lstStyle/>
          <a:p>
            <a:r>
              <a:rPr lang="en-US" sz="2000" dirty="0"/>
              <a:t>Most occupied single-family homes were built after 1980.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408176"/>
            <a:ext cx="8001000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Occupied Units by Decade of Construction, Single-Family Homes, Florida, 2015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28551"/>
            <a:ext cx="2281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HOUSING STOCK OVERVIEW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34698A41-744B-467F-928B-F34FA94F14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106657"/>
              </p:ext>
            </p:extLst>
          </p:nvPr>
        </p:nvGraphicFramePr>
        <p:xfrm>
          <a:off x="289561" y="1865852"/>
          <a:ext cx="8016239" cy="415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6463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04800" y="599015"/>
            <a:ext cx="8458200" cy="609600"/>
          </a:xfrm>
        </p:spPr>
        <p:txBody>
          <a:bodyPr/>
          <a:lstStyle/>
          <a:p>
            <a:r>
              <a:rPr lang="en-US" sz="2000" dirty="0"/>
              <a:t>Multifamily construction was </a:t>
            </a:r>
            <a:r>
              <a:rPr lang="en-US" sz="2000"/>
              <a:t>most active in the 1970s and 1980s.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4413959" y="1371600"/>
            <a:ext cx="3739441" cy="4495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408176"/>
            <a:ext cx="8001000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Occupied Units by Decade of Construction, Multifamily Structures, Florida, 2015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28551"/>
            <a:ext cx="2281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" panose="02060603020205020403" pitchFamily="18" charset="0"/>
              </a:rPr>
              <a:t>HOUSING STOCK OVERVIEW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56650" y="6254330"/>
            <a:ext cx="83301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000" dirty="0">
                <a:latin typeface="Rockwell" panose="02060603020205020403" pitchFamily="18" charset="0"/>
              </a:rPr>
              <a:t>Source: U.S. Census Bureau, 2015 American Community Survey 1-Year Public Use Microdata Sample (PUMS).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383852"/>
              </p:ext>
            </p:extLst>
          </p:nvPr>
        </p:nvGraphicFramePr>
        <p:xfrm>
          <a:off x="304800" y="1844255"/>
          <a:ext cx="8458200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8841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1_Origin">
  <a:themeElements>
    <a:clrScheme name="Custom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0070C0"/>
      </a:hlink>
      <a:folHlink>
        <a:srgbClr val="0070C0"/>
      </a:folHlink>
    </a:clrScheme>
    <a:fontScheme name="1_Origin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30478</TotalTime>
  <Words>680</Words>
  <Application>Microsoft Office PowerPoint</Application>
  <PresentationFormat>On-screen Show (4:3)</PresentationFormat>
  <Paragraphs>89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MS Gothic</vt:lpstr>
      <vt:lpstr>ＭＳ Ｐゴシック</vt:lpstr>
      <vt:lpstr>Arial</vt:lpstr>
      <vt:lpstr>Bookman Old Style</vt:lpstr>
      <vt:lpstr>Calibri</vt:lpstr>
      <vt:lpstr>Cambria</vt:lpstr>
      <vt:lpstr>Gill Sans MT</vt:lpstr>
      <vt:lpstr>Rockwell</vt:lpstr>
      <vt:lpstr>Times New Roman</vt:lpstr>
      <vt:lpstr>Wingdings</vt:lpstr>
      <vt:lpstr>Wingdings 3</vt:lpstr>
      <vt:lpstr>1_Origin</vt:lpstr>
      <vt:lpstr>Overview of Housing in Florida</vt:lpstr>
      <vt:lpstr>Most Florida households own their homes, but renting is on the rise.</vt:lpstr>
      <vt:lpstr>The homeownership rate fell more for younger households and families with children.</vt:lpstr>
      <vt:lpstr>Most owner and renter households are small (1-2 people).</vt:lpstr>
      <vt:lpstr>Florida is projected to add over 1.8 million households headed by someone age 65 or older by 2040.</vt:lpstr>
      <vt:lpstr>Most homeowners live in single-family homes.</vt:lpstr>
      <vt:lpstr>While nearly half of renters live in multifamily (5+ unit) structures, over 1/3 live in single family homes.</vt:lpstr>
      <vt:lpstr>Most occupied single-family homes were built after 1980.</vt:lpstr>
      <vt:lpstr>Multifamily construction was most active in the 1970s and 1980s.</vt:lpstr>
      <vt:lpstr>Sales under $200K to owners are still down post-boom.</vt:lpstr>
      <vt:lpstr>Links and Contact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AFFORDABILITY AFTER SUBSIDIES: UNDERSTANDING THE TRAJECTORIES OF FORMERLY ASSISTED HOUSING IN FLORIDA</dc:title>
  <dc:creator>Andres Blanco</dc:creator>
  <cp:lastModifiedBy>John Toman</cp:lastModifiedBy>
  <cp:revision>382</cp:revision>
  <cp:lastPrinted>2017-06-22T15:37:46Z</cp:lastPrinted>
  <dcterms:created xsi:type="dcterms:W3CDTF">2011-02-18T02:03:55Z</dcterms:created>
  <dcterms:modified xsi:type="dcterms:W3CDTF">2017-08-31T14:23:57Z</dcterms:modified>
</cp:coreProperties>
</file>